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</p:sldIdLst>
  <p:sldSz cy="5143500" cx="9144000"/>
  <p:notesSz cx="6858000" cy="9144000"/>
  <p:embeddedFontLst>
    <p:embeddedFont>
      <p:font typeface="Caveat"/>
      <p:regular r:id="rId20"/>
      <p:bold r:id="rId2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Caveat-regular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21" Type="http://schemas.openxmlformats.org/officeDocument/2006/relationships/font" Target="fonts/Caveat-bold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cc28abe1b1_0_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cc28abe1b1_0_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3cdae30e695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3cdae30e695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cc28abe1b1_0_10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3cc28abe1b1_0_1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3cc28abe1b1_0_1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3cc28abe1b1_0_1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cc28abe1b1_0_1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3cc28abe1b1_0_1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3cc28abe1b1_0_1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3cc28abe1b1_0_1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3cc28abe1b1_0_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3cc28abe1b1_0_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cc28abe1b1_0_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cc28abe1b1_0_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cc28abe1b1_0_8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cc28abe1b1_0_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3cc28abe1b1_0_8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3cc28abe1b1_0_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3cd451e8348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3cd451e8348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3cd451e8348_0_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3cd451e8348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cdae30e695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3cdae30e695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cd451e8348_0_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3cd451e8348_0_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rgbClr val="CFE2F3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jpg"/><Relationship Id="rId4" Type="http://schemas.openxmlformats.org/officeDocument/2006/relationships/image" Target="../media/image4.jpg"/><Relationship Id="rId5" Type="http://schemas.openxmlformats.org/officeDocument/2006/relationships/image" Target="../media/image2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4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2.jpg"/><Relationship Id="rId4" Type="http://schemas.openxmlformats.org/officeDocument/2006/relationships/image" Target="../media/image7.jpg"/><Relationship Id="rId5" Type="http://schemas.openxmlformats.org/officeDocument/2006/relationships/image" Target="../media/image21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5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8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3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3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0.jpg"/><Relationship Id="rId4" Type="http://schemas.openxmlformats.org/officeDocument/2006/relationships/image" Target="../media/image12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0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jpg"/><Relationship Id="rId4" Type="http://schemas.openxmlformats.org/officeDocument/2006/relationships/image" Target="../media/image19.jpg"/><Relationship Id="rId5" Type="http://schemas.openxmlformats.org/officeDocument/2006/relationships/image" Target="../media/image18.jpg"/><Relationship Id="rId6" Type="http://schemas.openxmlformats.org/officeDocument/2006/relationships/image" Target="../media/image11.jpg"/><Relationship Id="rId7" Type="http://schemas.openxmlformats.org/officeDocument/2006/relationships/image" Target="../media/image16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9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7.jpg"/><Relationship Id="rId4" Type="http://schemas.openxmlformats.org/officeDocument/2006/relationships/image" Target="../media/image24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808275" y="293925"/>
            <a:ext cx="7289100" cy="123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it" sz="2400">
                <a:solidFill>
                  <a:schemeClr val="dk1"/>
                </a:solidFill>
              </a:rPr>
              <a:t>Erasmus+ - Attività Job Shadowing</a:t>
            </a:r>
            <a:endParaRPr b="1" sz="2400">
              <a:solidFill>
                <a:schemeClr val="dk1"/>
              </a:solidFill>
            </a:endParaRPr>
          </a:p>
          <a:p>
            <a:pPr indent="0" lvl="0" marL="0" rtl="0" algn="ctr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it" sz="2400">
                <a:solidFill>
                  <a:schemeClr val="dk1"/>
                </a:solidFill>
              </a:rPr>
              <a:t>H</a:t>
            </a:r>
            <a:r>
              <a:rPr b="1" lang="it" sz="2400">
                <a:solidFill>
                  <a:schemeClr val="dk1"/>
                </a:solidFill>
              </a:rPr>
              <a:t>elsinki – Vantaa | 3–10 febbraio</a:t>
            </a:r>
            <a:endParaRPr b="1" sz="24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40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55" name="Google Shape;55;p13" title="chiesa helsinki.jpe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4379" y="1635800"/>
            <a:ext cx="3177498" cy="2383123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 title="parlamento.jpe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72850" y="2733125"/>
            <a:ext cx="2998300" cy="2248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 title="chiaccio.jpe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916525" y="1570688"/>
            <a:ext cx="2669498" cy="2002124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3"/>
          <p:cNvSpPr txBox="1"/>
          <p:nvPr/>
        </p:nvSpPr>
        <p:spPr>
          <a:xfrm>
            <a:off x="6215275" y="4018925"/>
            <a:ext cx="2869800" cy="83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900">
                <a:solidFill>
                  <a:schemeClr val="dk1"/>
                </a:solidFill>
              </a:rPr>
              <a:t>Alessandra Enna</a:t>
            </a:r>
            <a:endParaRPr sz="19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900">
                <a:solidFill>
                  <a:schemeClr val="dk1"/>
                </a:solidFill>
              </a:rPr>
              <a:t>Alessia Eleonora Tempio</a:t>
            </a:r>
            <a:endParaRPr sz="19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2"/>
          <p:cNvSpPr txBox="1"/>
          <p:nvPr/>
        </p:nvSpPr>
        <p:spPr>
          <a:xfrm>
            <a:off x="367400" y="1102175"/>
            <a:ext cx="5055300" cy="387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it">
                <a:solidFill>
                  <a:schemeClr val="dk1"/>
                </a:solidFill>
              </a:rPr>
              <a:t>Le scuole finlandesi:</a:t>
            </a:r>
            <a:endParaRPr>
              <a:solidFill>
                <a:schemeClr val="dk1"/>
              </a:solidFill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it">
                <a:solidFill>
                  <a:schemeClr val="dk1"/>
                </a:solidFill>
              </a:rPr>
              <a:t>includono studenti con disabilità nelle scuole comuni</a:t>
            </a:r>
            <a:endParaRPr>
              <a:solidFill>
                <a:schemeClr val="dk1"/>
              </a:solidFill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it">
                <a:solidFill>
                  <a:schemeClr val="dk1"/>
                </a:solidFill>
              </a:rPr>
              <a:t>dispongono di spazi e classi attrezzate</a:t>
            </a:r>
            <a:endParaRPr>
              <a:solidFill>
                <a:schemeClr val="dk1"/>
              </a:solidFill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it">
                <a:solidFill>
                  <a:schemeClr val="dk1"/>
                </a:solidFill>
              </a:rPr>
              <a:t>sviluppano programmi personalizzati</a:t>
            </a:r>
            <a:br>
              <a:rPr lang="it">
                <a:solidFill>
                  <a:schemeClr val="dk1"/>
                </a:solidFill>
              </a:rPr>
            </a:b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it">
                <a:solidFill>
                  <a:schemeClr val="dk1"/>
                </a:solidFill>
              </a:rPr>
              <a:t>Il sostegno è multidisciplinare:</a:t>
            </a:r>
            <a:endParaRPr>
              <a:solidFill>
                <a:schemeClr val="dk1"/>
              </a:solidFill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it">
                <a:solidFill>
                  <a:schemeClr val="dk1"/>
                </a:solidFill>
              </a:rPr>
              <a:t>psicologi</a:t>
            </a:r>
            <a:endParaRPr>
              <a:solidFill>
                <a:schemeClr val="dk1"/>
              </a:solidFill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it">
                <a:solidFill>
                  <a:schemeClr val="dk1"/>
                </a:solidFill>
              </a:rPr>
              <a:t>medici</a:t>
            </a:r>
            <a:endParaRPr>
              <a:solidFill>
                <a:schemeClr val="dk1"/>
              </a:solidFill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it">
                <a:solidFill>
                  <a:schemeClr val="dk1"/>
                </a:solidFill>
              </a:rPr>
              <a:t>consulenti</a:t>
            </a:r>
            <a:endParaRPr>
              <a:solidFill>
                <a:schemeClr val="dk1"/>
              </a:solidFill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it">
                <a:solidFill>
                  <a:schemeClr val="dk1"/>
                </a:solidFill>
              </a:rPr>
              <a:t>educatori</a:t>
            </a:r>
            <a:endParaRPr>
              <a:solidFill>
                <a:schemeClr val="dk1"/>
              </a:solidFill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it">
                <a:solidFill>
                  <a:schemeClr val="dk1"/>
                </a:solidFill>
              </a:rPr>
              <a:t>assistenti sociali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">
                <a:solidFill>
                  <a:schemeClr val="dk1"/>
                </a:solidFill>
              </a:rPr>
              <a:t>L’obiettivo è </a:t>
            </a:r>
            <a:r>
              <a:rPr b="1" lang="it">
                <a:solidFill>
                  <a:schemeClr val="dk1"/>
                </a:solidFill>
              </a:rPr>
              <a:t>prevenire le difficoltà</a:t>
            </a:r>
            <a:r>
              <a:rPr lang="it">
                <a:solidFill>
                  <a:schemeClr val="dk1"/>
                </a:solidFill>
              </a:rPr>
              <a:t>, non solo diagnosticarle</a:t>
            </a:r>
            <a:r>
              <a:rPr lang="it" sz="1100">
                <a:solidFill>
                  <a:schemeClr val="dk1"/>
                </a:solidFill>
              </a:rPr>
              <a:t>.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125" name="Google Shape;125;p22"/>
          <p:cNvSpPr txBox="1"/>
          <p:nvPr/>
        </p:nvSpPr>
        <p:spPr>
          <a:xfrm>
            <a:off x="1263825" y="411475"/>
            <a:ext cx="6745500" cy="4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800"/>
              </a:spcBef>
              <a:spcAft>
                <a:spcPts val="4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it" sz="2400">
                <a:solidFill>
                  <a:schemeClr val="dk1"/>
                </a:solidFill>
              </a:rPr>
              <a:t>Inclusione e sostegno</a:t>
            </a:r>
            <a:endParaRPr sz="2500">
              <a:solidFill>
                <a:schemeClr val="dk2"/>
              </a:solidFill>
            </a:endParaRPr>
          </a:p>
        </p:txBody>
      </p:sp>
      <p:pic>
        <p:nvPicPr>
          <p:cNvPr id="126" name="Google Shape;126;p22" title="disabili-removebg-preview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25600" y="1710275"/>
            <a:ext cx="3144875" cy="2419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3"/>
          <p:cNvSpPr txBox="1"/>
          <p:nvPr/>
        </p:nvSpPr>
        <p:spPr>
          <a:xfrm>
            <a:off x="361650" y="876825"/>
            <a:ext cx="8420700" cy="233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" sz="1500">
                <a:solidFill>
                  <a:schemeClr val="dk1"/>
                </a:solidFill>
              </a:rPr>
              <a:t>Abbiamo conosciuto anche le tradizioni degli studenti dell’ultimo anno:</a:t>
            </a:r>
            <a:endParaRPr sz="15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it" sz="1500">
                <a:solidFill>
                  <a:schemeClr val="dk1"/>
                </a:solidFill>
              </a:rPr>
              <a:t>Penkkarit</a:t>
            </a:r>
            <a:br>
              <a:rPr lang="it" sz="1500">
                <a:solidFill>
                  <a:schemeClr val="dk1"/>
                </a:solidFill>
              </a:rPr>
            </a:br>
            <a:r>
              <a:rPr lang="it" sz="1500">
                <a:solidFill>
                  <a:schemeClr val="dk1"/>
                </a:solidFill>
              </a:rPr>
              <a:t>Gli studenti che terminano le lezioni prima degli esami di maturità sfilano su camion decorati.</a:t>
            </a:r>
            <a:endParaRPr sz="15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it" sz="1500">
                <a:solidFill>
                  <a:schemeClr val="dk1"/>
                </a:solidFill>
              </a:rPr>
              <a:t>Vanhojen tanssit (</a:t>
            </a:r>
            <a:r>
              <a:rPr b="1" lang="it" sz="1500">
                <a:solidFill>
                  <a:schemeClr val="dk1"/>
                </a:solidFill>
              </a:rPr>
              <a:t>Ballo degli Anziani)</a:t>
            </a:r>
            <a:br>
              <a:rPr b="1" lang="it" sz="1500">
                <a:solidFill>
                  <a:schemeClr val="dk1"/>
                </a:solidFill>
              </a:rPr>
            </a:br>
            <a:r>
              <a:rPr lang="it" sz="1500">
                <a:solidFill>
                  <a:schemeClr val="dk1"/>
                </a:solidFill>
              </a:rPr>
              <a:t>Gli studenti del penultimo anno diventano gli “anziani” della scuola e celebrano il passaggio con un ballo ufficiale.</a:t>
            </a:r>
            <a:endParaRPr sz="15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" sz="1500">
                <a:solidFill>
                  <a:schemeClr val="dk1"/>
                </a:solidFill>
              </a:rPr>
              <a:t>Un momento simbolico di crescita e transizione.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132" name="Google Shape;132;p23"/>
          <p:cNvSpPr txBox="1"/>
          <p:nvPr/>
        </p:nvSpPr>
        <p:spPr>
          <a:xfrm>
            <a:off x="1937513" y="308000"/>
            <a:ext cx="5378700" cy="47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it" sz="2300">
                <a:solidFill>
                  <a:schemeClr val="dk1"/>
                </a:solidFill>
              </a:rPr>
              <a:t>Tradizioni scolastiche finlandesi</a:t>
            </a:r>
            <a:endParaRPr b="1" sz="2300">
              <a:solidFill>
                <a:schemeClr val="dk1"/>
              </a:solidFill>
            </a:endParaRPr>
          </a:p>
        </p:txBody>
      </p:sp>
      <p:pic>
        <p:nvPicPr>
          <p:cNvPr id="133" name="Google Shape;133;p23" title="furgoni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8625" y="3429000"/>
            <a:ext cx="2668800" cy="1596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23" title="cena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92475" y="3429000"/>
            <a:ext cx="2668776" cy="1596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23" title="ballo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276300" y="3429000"/>
            <a:ext cx="2453023" cy="1596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4"/>
          <p:cNvSpPr txBox="1"/>
          <p:nvPr/>
        </p:nvSpPr>
        <p:spPr>
          <a:xfrm>
            <a:off x="429975" y="1457475"/>
            <a:ext cx="4269600" cy="311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" sz="1700">
                <a:solidFill>
                  <a:schemeClr val="dk1"/>
                </a:solidFill>
              </a:rPr>
              <a:t>Durante la settimana abbiamo osservato:</a:t>
            </a:r>
            <a:endParaRPr sz="1700">
              <a:solidFill>
                <a:schemeClr val="dk1"/>
              </a:solidFill>
            </a:endParaRPr>
          </a:p>
          <a:p>
            <a:pPr indent="-3365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700"/>
              <a:buChar char="●"/>
            </a:pPr>
            <a:r>
              <a:rPr lang="it" sz="1700">
                <a:solidFill>
                  <a:schemeClr val="dk1"/>
                </a:solidFill>
              </a:rPr>
              <a:t>Forte autonomia degli studenti</a:t>
            </a:r>
            <a:endParaRPr sz="1700">
              <a:solidFill>
                <a:schemeClr val="dk1"/>
              </a:solidFill>
            </a:endParaRPr>
          </a:p>
          <a:p>
            <a:pPr indent="-3365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Char char="●"/>
            </a:pPr>
            <a:r>
              <a:rPr lang="it" sz="1700">
                <a:solidFill>
                  <a:schemeClr val="dk1"/>
                </a:solidFill>
              </a:rPr>
              <a:t>Clima sereno e collaborativo</a:t>
            </a:r>
            <a:endParaRPr sz="1700">
              <a:solidFill>
                <a:schemeClr val="dk1"/>
              </a:solidFill>
            </a:endParaRPr>
          </a:p>
          <a:p>
            <a:pPr indent="-3365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Char char="●"/>
            </a:pPr>
            <a:r>
              <a:rPr lang="it" sz="1700">
                <a:solidFill>
                  <a:schemeClr val="dk1"/>
                </a:solidFill>
              </a:rPr>
              <a:t>Centralità delle arti</a:t>
            </a:r>
            <a:endParaRPr sz="1700">
              <a:solidFill>
                <a:schemeClr val="dk1"/>
              </a:solidFill>
            </a:endParaRPr>
          </a:p>
          <a:p>
            <a:pPr indent="-3365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Char char="●"/>
            </a:pPr>
            <a:r>
              <a:rPr lang="it" sz="1700">
                <a:solidFill>
                  <a:schemeClr val="dk1"/>
                </a:solidFill>
              </a:rPr>
              <a:t>Organizzazione efficiente</a:t>
            </a:r>
            <a:endParaRPr sz="1700">
              <a:solidFill>
                <a:schemeClr val="dk1"/>
              </a:solidFill>
            </a:endParaRPr>
          </a:p>
          <a:p>
            <a:pPr indent="-3365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Char char="●"/>
            </a:pPr>
            <a:r>
              <a:rPr lang="it" sz="1700">
                <a:solidFill>
                  <a:schemeClr val="dk1"/>
                </a:solidFill>
              </a:rPr>
              <a:t>Internazionalizzazione attiva</a:t>
            </a:r>
            <a:endParaRPr sz="1700">
              <a:solidFill>
                <a:schemeClr val="dk1"/>
              </a:solidFill>
            </a:endParaRPr>
          </a:p>
          <a:p>
            <a:pPr indent="-3365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Char char="●"/>
            </a:pPr>
            <a:r>
              <a:rPr lang="it" sz="1700">
                <a:solidFill>
                  <a:schemeClr val="dk1"/>
                </a:solidFill>
              </a:rPr>
              <a:t>Ambienti inclusivi e tecnologicamente avanzati</a:t>
            </a:r>
            <a:endParaRPr sz="17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141" name="Google Shape;141;p24"/>
          <p:cNvSpPr txBox="1"/>
          <p:nvPr/>
        </p:nvSpPr>
        <p:spPr>
          <a:xfrm>
            <a:off x="1500200" y="627625"/>
            <a:ext cx="6475200" cy="6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it" sz="2300">
                <a:solidFill>
                  <a:schemeClr val="dk1"/>
                </a:solidFill>
              </a:rPr>
              <a:t>Aspetti osservati durante il Job Shadowing</a:t>
            </a:r>
            <a:endParaRPr b="1" sz="23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40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142" name="Google Shape;142;p24" title="student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22025" y="1347100"/>
            <a:ext cx="4148101" cy="3230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5"/>
          <p:cNvSpPr txBox="1"/>
          <p:nvPr/>
        </p:nvSpPr>
        <p:spPr>
          <a:xfrm>
            <a:off x="843300" y="932000"/>
            <a:ext cx="5351100" cy="469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" sz="1700">
                <a:solidFill>
                  <a:schemeClr val="dk1"/>
                </a:solidFill>
              </a:rPr>
              <a:t>Questa esperienza Erasmus+ è stata:</a:t>
            </a:r>
            <a:endParaRPr sz="1700">
              <a:solidFill>
                <a:schemeClr val="dk1"/>
              </a:solidFill>
            </a:endParaRPr>
          </a:p>
          <a:p>
            <a:pPr indent="-3365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700"/>
              <a:buChar char="●"/>
            </a:pPr>
            <a:r>
              <a:rPr lang="it" sz="1700">
                <a:solidFill>
                  <a:schemeClr val="dk1"/>
                </a:solidFill>
              </a:rPr>
              <a:t>Professionalmente arricchente</a:t>
            </a:r>
            <a:endParaRPr sz="1700">
              <a:solidFill>
                <a:schemeClr val="dk1"/>
              </a:solidFill>
            </a:endParaRPr>
          </a:p>
          <a:p>
            <a:pPr indent="-3365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Char char="●"/>
            </a:pPr>
            <a:r>
              <a:rPr lang="it" sz="1700">
                <a:solidFill>
                  <a:schemeClr val="dk1"/>
                </a:solidFill>
              </a:rPr>
              <a:t>Culturalmente stimolante</a:t>
            </a:r>
            <a:endParaRPr sz="1700">
              <a:solidFill>
                <a:schemeClr val="dk1"/>
              </a:solidFill>
            </a:endParaRPr>
          </a:p>
          <a:p>
            <a:pPr indent="-3365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Char char="●"/>
            </a:pPr>
            <a:r>
              <a:rPr lang="it" sz="1700">
                <a:solidFill>
                  <a:schemeClr val="dk1"/>
                </a:solidFill>
              </a:rPr>
              <a:t>Fonte di confronto e riflessione</a:t>
            </a:r>
            <a:endParaRPr sz="17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" sz="1700">
                <a:solidFill>
                  <a:schemeClr val="dk1"/>
                </a:solidFill>
              </a:rPr>
              <a:t>Ci ha permesso di osservare un sistema che valorizza talenti, responsabilità e libertà di scelta, offrendo spunti significativi per il nostro contesto scolastico.</a:t>
            </a:r>
            <a:endParaRPr sz="17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" sz="1700"/>
              <a:t>Durante la nostra permanenza erano presenti anche 4 colleghe provenienti da due istituti superiori francesi, questa è stata una ulteriore occasione di confronto e di crescita professionale.</a:t>
            </a:r>
            <a:endParaRPr sz="1700"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7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1316500" y="520475"/>
            <a:ext cx="5388300" cy="76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800"/>
              </a:spcBef>
              <a:spcAft>
                <a:spcPts val="400"/>
              </a:spcAft>
              <a:buNone/>
            </a:pPr>
            <a:r>
              <a:rPr b="1" lang="it" sz="2400">
                <a:solidFill>
                  <a:schemeClr val="dk1"/>
                </a:solidFill>
              </a:rPr>
              <a:t>Riflessione personale</a:t>
            </a:r>
            <a:endParaRPr sz="2500">
              <a:solidFill>
                <a:schemeClr val="dk2"/>
              </a:solidFill>
            </a:endParaRPr>
          </a:p>
        </p:txBody>
      </p:sp>
      <p:pic>
        <p:nvPicPr>
          <p:cNvPr id="149" name="Google Shape;149;p25" title="finlandia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423325" y="1285775"/>
            <a:ext cx="2644800" cy="35283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6"/>
          <p:cNvSpPr txBox="1"/>
          <p:nvPr/>
        </p:nvSpPr>
        <p:spPr>
          <a:xfrm>
            <a:off x="1570825" y="1622625"/>
            <a:ext cx="5887500" cy="111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155" name="Google Shape;155;p26"/>
          <p:cNvSpPr txBox="1"/>
          <p:nvPr/>
        </p:nvSpPr>
        <p:spPr>
          <a:xfrm>
            <a:off x="4270950" y="1622625"/>
            <a:ext cx="4470000" cy="111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3600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Grazie per l’attenzione</a:t>
            </a:r>
            <a:endParaRPr b="1" sz="3600">
              <a:solidFill>
                <a:schemeClr val="dk1"/>
              </a:solidFill>
              <a:latin typeface="Caveat"/>
              <a:ea typeface="Caveat"/>
              <a:cs typeface="Caveat"/>
              <a:sym typeface="Cavea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</a:endParaRPr>
          </a:p>
        </p:txBody>
      </p:sp>
      <p:sp>
        <p:nvSpPr>
          <p:cNvPr id="156" name="Google Shape;156;p26"/>
          <p:cNvSpPr txBox="1"/>
          <p:nvPr/>
        </p:nvSpPr>
        <p:spPr>
          <a:xfrm>
            <a:off x="4572000" y="3566750"/>
            <a:ext cx="4046400" cy="949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" sz="2200">
                <a:solidFill>
                  <a:schemeClr val="dk1"/>
                </a:solidFill>
              </a:rPr>
              <a:t>Alessandra Enna</a:t>
            </a:r>
            <a:endParaRPr sz="22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" sz="2200">
                <a:solidFill>
                  <a:schemeClr val="dk1"/>
                </a:solidFill>
              </a:rPr>
              <a:t>Alessia Eleonora Tempio</a:t>
            </a:r>
            <a:endParaRPr sz="2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157" name="Google Shape;157;p26" title="20260204_143922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2" y="0"/>
            <a:ext cx="3857626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/>
          <p:nvPr/>
        </p:nvSpPr>
        <p:spPr>
          <a:xfrm>
            <a:off x="335450" y="1354125"/>
            <a:ext cx="5867700" cy="327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it" sz="1700">
                <a:solidFill>
                  <a:schemeClr val="dk1"/>
                </a:solidFill>
              </a:rPr>
              <a:t>Vaskivuoren Lukio </a:t>
            </a:r>
            <a:r>
              <a:rPr lang="it" sz="1700">
                <a:solidFill>
                  <a:schemeClr val="dk1"/>
                </a:solidFill>
              </a:rPr>
              <a:t>(Vaskivuori Upper Secondary School)</a:t>
            </a:r>
            <a:endParaRPr sz="1700">
              <a:solidFill>
                <a:schemeClr val="dk1"/>
              </a:solidFill>
            </a:endParaRPr>
          </a:p>
          <a:p>
            <a:pPr indent="-336550" lvl="0" marL="45720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700"/>
              <a:buChar char="●"/>
            </a:pPr>
            <a:r>
              <a:rPr lang="it" sz="1700">
                <a:solidFill>
                  <a:schemeClr val="dk1"/>
                </a:solidFill>
              </a:rPr>
              <a:t>Situata nella zona occidentale di Vantaa</a:t>
            </a:r>
            <a:endParaRPr sz="1700">
              <a:solidFill>
                <a:schemeClr val="dk1"/>
              </a:solidFill>
            </a:endParaRPr>
          </a:p>
          <a:p>
            <a:pPr indent="-3365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Char char="●"/>
            </a:pPr>
            <a:r>
              <a:rPr lang="it" sz="1700">
                <a:solidFill>
                  <a:schemeClr val="dk1"/>
                </a:solidFill>
              </a:rPr>
              <a:t>Circa </a:t>
            </a:r>
            <a:r>
              <a:rPr b="1" lang="it" sz="1700">
                <a:solidFill>
                  <a:schemeClr val="dk1"/>
                </a:solidFill>
              </a:rPr>
              <a:t>1.200 studenti</a:t>
            </a:r>
            <a:endParaRPr b="1" sz="1700">
              <a:solidFill>
                <a:schemeClr val="dk1"/>
              </a:solidFill>
            </a:endParaRPr>
          </a:p>
          <a:p>
            <a:pPr indent="-3365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Char char="●"/>
            </a:pPr>
            <a:r>
              <a:rPr b="1" lang="it" sz="1700">
                <a:solidFill>
                  <a:schemeClr val="dk1"/>
                </a:solidFill>
              </a:rPr>
              <a:t>357 nuovi studenti ammessi ogni anno</a:t>
            </a:r>
            <a:endParaRPr b="1" sz="17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it" sz="1700">
                <a:solidFill>
                  <a:schemeClr val="dk1"/>
                </a:solidFill>
              </a:rPr>
              <a:t>È una scuola ampia, dinamica e altamente organizzata.</a:t>
            </a:r>
            <a:endParaRPr b="1" sz="17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" sz="1700">
                <a:solidFill>
                  <a:schemeClr val="dk1"/>
                </a:solidFill>
              </a:rPr>
              <a:t>Un’esperienza di osservazione diretta del sistema scolastico finlandese, tra innovazione, autonomia e valorizzazione dei talenti.</a:t>
            </a:r>
            <a:endParaRPr sz="1700">
              <a:solidFill>
                <a:schemeClr val="dk2"/>
              </a:solidFill>
            </a:endParaRPr>
          </a:p>
        </p:txBody>
      </p:sp>
      <p:sp>
        <p:nvSpPr>
          <p:cNvPr id="64" name="Google Shape;64;p14"/>
          <p:cNvSpPr txBox="1"/>
          <p:nvPr/>
        </p:nvSpPr>
        <p:spPr>
          <a:xfrm>
            <a:off x="577650" y="459675"/>
            <a:ext cx="7988700" cy="60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2400">
                <a:solidFill>
                  <a:schemeClr val="dk1"/>
                </a:solidFill>
              </a:rPr>
              <a:t>Scuola ospitante</a:t>
            </a:r>
            <a:endParaRPr b="1" sz="2400">
              <a:solidFill>
                <a:schemeClr val="dk1"/>
              </a:solidFill>
            </a:endParaRPr>
          </a:p>
        </p:txBody>
      </p:sp>
      <p:pic>
        <p:nvPicPr>
          <p:cNvPr id="65" name="Google Shape;65;p14" title="atrio.jpe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03150" y="1354088"/>
            <a:ext cx="2714049" cy="32766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5"/>
          <p:cNvSpPr txBox="1"/>
          <p:nvPr/>
        </p:nvSpPr>
        <p:spPr>
          <a:xfrm>
            <a:off x="260925" y="1068550"/>
            <a:ext cx="4911000" cy="392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" sz="1600">
                <a:solidFill>
                  <a:schemeClr val="dk1"/>
                </a:solidFill>
              </a:rPr>
              <a:t>La Vaskivuori Upper Secondary School comprende: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it" sz="1600">
                <a:solidFill>
                  <a:schemeClr val="dk1"/>
                </a:solidFill>
              </a:rPr>
              <a:t>Liceo generale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it" sz="1600">
                <a:solidFill>
                  <a:schemeClr val="dk1"/>
                </a:solidFill>
              </a:rPr>
              <a:t>Liceo musicale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it" sz="1600">
                <a:solidFill>
                  <a:schemeClr val="dk1"/>
                </a:solidFill>
              </a:rPr>
              <a:t>Liceo di danza</a:t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" sz="1600">
                <a:solidFill>
                  <a:schemeClr val="dk1"/>
                </a:solidFill>
              </a:rPr>
              <a:t>Inoltre, offre percorsi in: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it" sz="1600">
                <a:solidFill>
                  <a:schemeClr val="dk1"/>
                </a:solidFill>
              </a:rPr>
              <a:t>Media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it" sz="1600">
                <a:solidFill>
                  <a:schemeClr val="dk1"/>
                </a:solidFill>
              </a:rPr>
              <a:t>Scienze naturali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it" sz="1600">
                <a:solidFill>
                  <a:schemeClr val="dk1"/>
                </a:solidFill>
              </a:rPr>
              <a:t>Teatro</a:t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br>
              <a:rPr lang="it" sz="1600">
                <a:solidFill>
                  <a:schemeClr val="dk1"/>
                </a:solidFill>
              </a:rPr>
            </a:br>
            <a:r>
              <a:rPr lang="it" sz="1600">
                <a:solidFill>
                  <a:schemeClr val="dk1"/>
                </a:solidFill>
              </a:rPr>
              <a:t>Tutti gli studenti possono scegliere e personalizzare il proprio percorso.</a:t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71" name="Google Shape;71;p15"/>
          <p:cNvSpPr txBox="1"/>
          <p:nvPr/>
        </p:nvSpPr>
        <p:spPr>
          <a:xfrm>
            <a:off x="1540600" y="298175"/>
            <a:ext cx="5864100" cy="50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2500">
                <a:solidFill>
                  <a:schemeClr val="dk1"/>
                </a:solidFill>
              </a:rPr>
              <a:t>Offerta formativa articolata</a:t>
            </a:r>
            <a:endParaRPr b="1" sz="2500">
              <a:solidFill>
                <a:schemeClr val="dk1"/>
              </a:solidFill>
            </a:endParaRPr>
          </a:p>
        </p:txBody>
      </p:sp>
      <p:pic>
        <p:nvPicPr>
          <p:cNvPr id="72" name="Google Shape;72;p15" title="ingresso.jpe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59875" y="981700"/>
            <a:ext cx="2385075" cy="2720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p15" title="chitarre 2.jpe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71900" y="2728025"/>
            <a:ext cx="2472275" cy="21881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6"/>
          <p:cNvSpPr txBox="1"/>
          <p:nvPr/>
        </p:nvSpPr>
        <p:spPr>
          <a:xfrm>
            <a:off x="558250" y="1058050"/>
            <a:ext cx="5085000" cy="367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" sz="1900">
                <a:solidFill>
                  <a:schemeClr val="dk1"/>
                </a:solidFill>
              </a:rPr>
              <a:t>Gli studenti possono:</a:t>
            </a:r>
            <a:endParaRPr sz="1900">
              <a:solidFill>
                <a:schemeClr val="dk1"/>
              </a:solidFill>
            </a:endParaRPr>
          </a:p>
          <a:p>
            <a:pPr indent="-3492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900"/>
              <a:buChar char="●"/>
            </a:pPr>
            <a:r>
              <a:rPr lang="it" sz="1900">
                <a:solidFill>
                  <a:schemeClr val="dk1"/>
                </a:solidFill>
              </a:rPr>
              <a:t>Scegliere corsi in base ai propri interessi</a:t>
            </a:r>
            <a:endParaRPr sz="1900">
              <a:solidFill>
                <a:schemeClr val="dk1"/>
              </a:solidFill>
            </a:endParaRPr>
          </a:p>
          <a:p>
            <a:pPr indent="-3492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Char char="●"/>
            </a:pPr>
            <a:r>
              <a:rPr lang="it" sz="1900">
                <a:solidFill>
                  <a:schemeClr val="dk1"/>
                </a:solidFill>
              </a:rPr>
              <a:t>Approfondire ambiti specifici</a:t>
            </a:r>
            <a:endParaRPr sz="1900">
              <a:solidFill>
                <a:schemeClr val="dk1"/>
              </a:solidFill>
            </a:endParaRPr>
          </a:p>
          <a:p>
            <a:pPr indent="-3492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Char char="●"/>
            </a:pPr>
            <a:r>
              <a:rPr lang="it" sz="1900">
                <a:solidFill>
                  <a:schemeClr val="dk1"/>
                </a:solidFill>
              </a:rPr>
              <a:t>Costruire un percorso orientato agli studi futuri</a:t>
            </a:r>
            <a:endParaRPr sz="1900">
              <a:solidFill>
                <a:schemeClr val="dk1"/>
              </a:solidFill>
            </a:endParaRPr>
          </a:p>
          <a:p>
            <a:pPr indent="0" lvl="0" marL="45720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it" sz="1900">
                <a:solidFill>
                  <a:schemeClr val="dk1"/>
                </a:solidFill>
              </a:rPr>
              <a:t>Un sistema che valorizza:</a:t>
            </a:r>
            <a:br>
              <a:rPr lang="it" sz="1900">
                <a:solidFill>
                  <a:schemeClr val="dk1"/>
                </a:solidFill>
              </a:rPr>
            </a:br>
            <a:r>
              <a:rPr lang="it" sz="1900">
                <a:solidFill>
                  <a:schemeClr val="dk1"/>
                </a:solidFill>
              </a:rPr>
              <a:t> ✔ Autonomia</a:t>
            </a:r>
            <a:br>
              <a:rPr lang="it" sz="1900">
                <a:solidFill>
                  <a:schemeClr val="dk1"/>
                </a:solidFill>
              </a:rPr>
            </a:br>
            <a:r>
              <a:rPr lang="it" sz="1900">
                <a:solidFill>
                  <a:schemeClr val="dk1"/>
                </a:solidFill>
              </a:rPr>
              <a:t> ✔ Motivazione</a:t>
            </a:r>
            <a:br>
              <a:rPr lang="it" sz="1900">
                <a:solidFill>
                  <a:schemeClr val="dk1"/>
                </a:solidFill>
              </a:rPr>
            </a:br>
            <a:r>
              <a:rPr lang="it" sz="1900">
                <a:solidFill>
                  <a:schemeClr val="dk1"/>
                </a:solidFill>
              </a:rPr>
              <a:t> ✔ Responsabilità</a:t>
            </a:r>
            <a:endParaRPr b="1" sz="2600">
              <a:solidFill>
                <a:schemeClr val="dk2"/>
              </a:solidFill>
            </a:endParaRPr>
          </a:p>
        </p:txBody>
      </p:sp>
      <p:sp>
        <p:nvSpPr>
          <p:cNvPr id="79" name="Google Shape;79;p16"/>
          <p:cNvSpPr txBox="1"/>
          <p:nvPr/>
        </p:nvSpPr>
        <p:spPr>
          <a:xfrm>
            <a:off x="1469575" y="293925"/>
            <a:ext cx="5966400" cy="54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2400">
                <a:solidFill>
                  <a:schemeClr val="dk1"/>
                </a:solidFill>
              </a:rPr>
              <a:t>Personalizzazione e certificazioni</a:t>
            </a:r>
            <a:endParaRPr b="1" sz="2400">
              <a:solidFill>
                <a:schemeClr val="dk1"/>
              </a:solidFill>
            </a:endParaRPr>
          </a:p>
        </p:txBody>
      </p:sp>
      <p:pic>
        <p:nvPicPr>
          <p:cNvPr id="80" name="Google Shape;80;p16" title="scale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95650" y="989925"/>
            <a:ext cx="3000876" cy="38596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7"/>
          <p:cNvSpPr txBox="1"/>
          <p:nvPr/>
        </p:nvSpPr>
        <p:spPr>
          <a:xfrm>
            <a:off x="542125" y="1071875"/>
            <a:ext cx="6294600" cy="23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" sz="1700">
                <a:solidFill>
                  <a:schemeClr val="dk1"/>
                </a:solidFill>
              </a:rPr>
              <a:t>La scuola dispone di:</a:t>
            </a:r>
            <a:endParaRPr sz="1700">
              <a:solidFill>
                <a:schemeClr val="dk1"/>
              </a:solidFill>
            </a:endParaRPr>
          </a:p>
          <a:p>
            <a:pPr indent="-3365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700"/>
              <a:buChar char="●"/>
            </a:pPr>
            <a:r>
              <a:rPr lang="it" sz="1700">
                <a:solidFill>
                  <a:schemeClr val="dk1"/>
                </a:solidFill>
              </a:rPr>
              <a:t>Strutture moderne e confortevoli</a:t>
            </a:r>
            <a:endParaRPr sz="1700">
              <a:solidFill>
                <a:schemeClr val="dk1"/>
              </a:solidFill>
            </a:endParaRPr>
          </a:p>
          <a:p>
            <a:pPr indent="-3365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Char char="●"/>
            </a:pPr>
            <a:r>
              <a:rPr lang="it" sz="1700">
                <a:solidFill>
                  <a:schemeClr val="dk1"/>
                </a:solidFill>
              </a:rPr>
              <a:t>Il nuovo edificio </a:t>
            </a:r>
            <a:r>
              <a:rPr b="1" lang="it" sz="1700">
                <a:solidFill>
                  <a:schemeClr val="dk1"/>
                </a:solidFill>
              </a:rPr>
              <a:t>Sävelsiipi</a:t>
            </a:r>
            <a:r>
              <a:rPr lang="it" sz="1700">
                <a:solidFill>
                  <a:schemeClr val="dk1"/>
                </a:solidFill>
              </a:rPr>
              <a:t> (ala musicale)</a:t>
            </a:r>
            <a:endParaRPr sz="1700">
              <a:solidFill>
                <a:schemeClr val="dk1"/>
              </a:solidFill>
            </a:endParaRPr>
          </a:p>
          <a:p>
            <a:pPr indent="-3365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Char char="●"/>
            </a:pPr>
            <a:r>
              <a:rPr lang="it" sz="1700">
                <a:solidFill>
                  <a:schemeClr val="dk1"/>
                </a:solidFill>
              </a:rPr>
              <a:t>Tecnologie all’avanguardia</a:t>
            </a:r>
            <a:endParaRPr sz="1700">
              <a:solidFill>
                <a:schemeClr val="dk1"/>
              </a:solidFill>
            </a:endParaRPr>
          </a:p>
          <a:p>
            <a:pPr indent="-3365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Char char="●"/>
            </a:pPr>
            <a:r>
              <a:rPr lang="it" sz="1700">
                <a:solidFill>
                  <a:schemeClr val="dk1"/>
                </a:solidFill>
              </a:rPr>
              <a:t>Spazi dedicati ad arte, musica e danza</a:t>
            </a:r>
            <a:endParaRPr sz="17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" sz="1700">
                <a:solidFill>
                  <a:schemeClr val="dk1"/>
                </a:solidFill>
              </a:rPr>
              <a:t>L’ambiente di studio è accogliente, funzionale e stimolante.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86" name="Google Shape;86;p17"/>
          <p:cNvSpPr txBox="1"/>
          <p:nvPr/>
        </p:nvSpPr>
        <p:spPr>
          <a:xfrm>
            <a:off x="1366700" y="382100"/>
            <a:ext cx="6569100" cy="58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it" sz="2400">
                <a:solidFill>
                  <a:schemeClr val="dk1"/>
                </a:solidFill>
              </a:rPr>
              <a:t>Strutture e tecnologie</a:t>
            </a:r>
            <a:endParaRPr b="1" sz="2400">
              <a:solidFill>
                <a:schemeClr val="dk1"/>
              </a:solidFill>
            </a:endParaRPr>
          </a:p>
        </p:txBody>
      </p:sp>
      <p:pic>
        <p:nvPicPr>
          <p:cNvPr id="87" name="Google Shape;87;p17" title="tablet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571050"/>
            <a:ext cx="1896726" cy="1572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7" title="aula 1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03588" y="3571050"/>
            <a:ext cx="2263148" cy="1572449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7" title="suono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573600" y="3571050"/>
            <a:ext cx="2263148" cy="1572449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7" title="biliardo.jp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009850" y="3571050"/>
            <a:ext cx="2095737" cy="1572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7" title="divani.jp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196550" y="1122200"/>
            <a:ext cx="1722336" cy="2296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8"/>
          <p:cNvSpPr txBox="1"/>
          <p:nvPr/>
        </p:nvSpPr>
        <p:spPr>
          <a:xfrm>
            <a:off x="3153450" y="1224650"/>
            <a:ext cx="5602800" cy="365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" sz="1700">
                <a:solidFill>
                  <a:schemeClr val="dk1"/>
                </a:solidFill>
              </a:rPr>
              <a:t>E’ </a:t>
            </a:r>
            <a:r>
              <a:rPr lang="it" sz="1700">
                <a:solidFill>
                  <a:schemeClr val="dk1"/>
                </a:solidFill>
              </a:rPr>
              <a:t>previsto un sistema strutturato di supporto agli studenti.</a:t>
            </a:r>
            <a:endParaRPr sz="17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" sz="1700">
                <a:solidFill>
                  <a:schemeClr val="dk1"/>
                </a:solidFill>
              </a:rPr>
              <a:t>Gli studenti possono avere </a:t>
            </a:r>
            <a:r>
              <a:rPr b="1" lang="it" sz="1700">
                <a:solidFill>
                  <a:schemeClr val="dk1"/>
                </a:solidFill>
              </a:rPr>
              <a:t>incontri individuali con un consulente scolastico</a:t>
            </a:r>
            <a:r>
              <a:rPr lang="it" sz="1700">
                <a:solidFill>
                  <a:schemeClr val="dk1"/>
                </a:solidFill>
              </a:rPr>
              <a:t>, durante i quali possono esporre eventuali difficoltà personali, scolastiche o legate all’orientamento.</a:t>
            </a:r>
            <a:endParaRPr sz="17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" sz="1700">
                <a:solidFill>
                  <a:schemeClr val="dk1"/>
                </a:solidFill>
              </a:rPr>
              <a:t>Le famiglie vengono coinvolte </a:t>
            </a:r>
            <a:r>
              <a:rPr b="1" lang="it" sz="1700">
                <a:solidFill>
                  <a:schemeClr val="dk1"/>
                </a:solidFill>
              </a:rPr>
              <a:t>solo in presenza di problematiche specifiche</a:t>
            </a:r>
            <a:r>
              <a:rPr lang="it" sz="1700">
                <a:solidFill>
                  <a:schemeClr val="dk1"/>
                </a:solidFill>
              </a:rPr>
              <a:t>.</a:t>
            </a:r>
            <a:br>
              <a:rPr lang="it" sz="1700">
                <a:solidFill>
                  <a:schemeClr val="dk1"/>
                </a:solidFill>
              </a:rPr>
            </a:br>
            <a:r>
              <a:rPr lang="it" sz="1700">
                <a:solidFill>
                  <a:schemeClr val="dk1"/>
                </a:solidFill>
              </a:rPr>
              <a:t> In assenza di criticità, la scuola promuove un modello basato sulla fiducia e sull’autonomia dello studente.</a:t>
            </a:r>
            <a:endParaRPr sz="17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97" name="Google Shape;97;p18"/>
          <p:cNvSpPr txBox="1"/>
          <p:nvPr/>
        </p:nvSpPr>
        <p:spPr>
          <a:xfrm>
            <a:off x="1194025" y="428625"/>
            <a:ext cx="7056900" cy="59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800"/>
              </a:spcBef>
              <a:spcAft>
                <a:spcPts val="4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it" sz="2300">
                <a:solidFill>
                  <a:schemeClr val="dk1"/>
                </a:solidFill>
              </a:rPr>
              <a:t>Supporto agli studenti e rapporto con le famiglie</a:t>
            </a:r>
            <a:endParaRPr b="1" sz="2300">
              <a:solidFill>
                <a:schemeClr val="dk1"/>
              </a:solidFill>
            </a:endParaRPr>
          </a:p>
        </p:txBody>
      </p:sp>
      <p:pic>
        <p:nvPicPr>
          <p:cNvPr id="98" name="Google Shape;98;p18" title="scuola famiglia.jfif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3025" y="1820950"/>
            <a:ext cx="2752725" cy="1657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9"/>
          <p:cNvSpPr txBox="1"/>
          <p:nvPr/>
        </p:nvSpPr>
        <p:spPr>
          <a:xfrm>
            <a:off x="321600" y="1091438"/>
            <a:ext cx="4250400" cy="372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it" sz="1600">
                <a:solidFill>
                  <a:schemeClr val="dk1"/>
                </a:solidFill>
              </a:rPr>
              <a:t>Il</a:t>
            </a:r>
            <a:r>
              <a:rPr lang="it" sz="1600">
                <a:solidFill>
                  <a:schemeClr val="dk1"/>
                </a:solidFill>
              </a:rPr>
              <a:t> concetto tradizionale di classe è superato.</a:t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it" sz="1600">
                <a:solidFill>
                  <a:schemeClr val="dk1"/>
                </a:solidFill>
              </a:rPr>
              <a:t>Si lavora per: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it" sz="1600">
                <a:solidFill>
                  <a:schemeClr val="dk1"/>
                </a:solidFill>
              </a:rPr>
              <a:t>gruppi e sottogruppi di apprendimento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it" sz="1600">
                <a:solidFill>
                  <a:schemeClr val="dk1"/>
                </a:solidFill>
              </a:rPr>
              <a:t>recupero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it" sz="1600">
                <a:solidFill>
                  <a:schemeClr val="dk1"/>
                </a:solidFill>
              </a:rPr>
              <a:t>approfondimento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it" sz="1600">
                <a:solidFill>
                  <a:schemeClr val="dk1"/>
                </a:solidFill>
              </a:rPr>
              <a:t>sviluppo dei talenti</a:t>
            </a:r>
            <a:br>
              <a:rPr lang="it" sz="1600">
                <a:solidFill>
                  <a:schemeClr val="dk1"/>
                </a:solidFill>
              </a:rPr>
            </a:b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it" sz="1600">
                <a:solidFill>
                  <a:schemeClr val="dk1"/>
                </a:solidFill>
              </a:rPr>
              <a:t>Questo modello favorisce:</a:t>
            </a:r>
            <a:br>
              <a:rPr lang="it" sz="1600">
                <a:solidFill>
                  <a:schemeClr val="dk1"/>
                </a:solidFill>
              </a:rPr>
            </a:br>
            <a:r>
              <a:rPr lang="it" sz="1600">
                <a:solidFill>
                  <a:schemeClr val="dk1"/>
                </a:solidFill>
              </a:rPr>
              <a:t> ✔ inclusione</a:t>
            </a:r>
            <a:br>
              <a:rPr lang="it" sz="1600">
                <a:solidFill>
                  <a:schemeClr val="dk1"/>
                </a:solidFill>
              </a:rPr>
            </a:br>
            <a:r>
              <a:rPr lang="it" sz="1600">
                <a:solidFill>
                  <a:schemeClr val="dk1"/>
                </a:solidFill>
              </a:rPr>
              <a:t> ✔ collaborazione</a:t>
            </a:r>
            <a:br>
              <a:rPr lang="it" sz="1600">
                <a:solidFill>
                  <a:schemeClr val="dk1"/>
                </a:solidFill>
              </a:rPr>
            </a:br>
            <a:r>
              <a:rPr lang="it" sz="1600">
                <a:solidFill>
                  <a:schemeClr val="dk1"/>
                </a:solidFill>
              </a:rPr>
              <a:t> ✔ competenze sociali.</a:t>
            </a:r>
            <a:endParaRPr sz="1600">
              <a:solidFill>
                <a:schemeClr val="dk1"/>
              </a:solidFill>
            </a:endParaRPr>
          </a:p>
        </p:txBody>
      </p:sp>
      <p:sp>
        <p:nvSpPr>
          <p:cNvPr id="104" name="Google Shape;104;p19"/>
          <p:cNvSpPr txBox="1"/>
          <p:nvPr/>
        </p:nvSpPr>
        <p:spPr>
          <a:xfrm>
            <a:off x="1057500" y="389450"/>
            <a:ext cx="6674400" cy="56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800"/>
              </a:spcBef>
              <a:spcAft>
                <a:spcPts val="4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it" sz="2400">
                <a:solidFill>
                  <a:schemeClr val="dk1"/>
                </a:solidFill>
              </a:rPr>
              <a:t>Apprendimento per gruppi</a:t>
            </a:r>
            <a:endParaRPr b="1" sz="2400">
              <a:solidFill>
                <a:schemeClr val="dk1"/>
              </a:solidFill>
            </a:endParaRPr>
          </a:p>
        </p:txBody>
      </p:sp>
      <p:pic>
        <p:nvPicPr>
          <p:cNvPr id="105" name="Google Shape;105;p19" title="lavoro di gruppo.jfif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33925" y="1822275"/>
            <a:ext cx="3565950" cy="2263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0"/>
          <p:cNvSpPr txBox="1"/>
          <p:nvPr/>
        </p:nvSpPr>
        <p:spPr>
          <a:xfrm>
            <a:off x="617200" y="1278525"/>
            <a:ext cx="5437500" cy="361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it" sz="1700">
                <a:solidFill>
                  <a:schemeClr val="dk1"/>
                </a:solidFill>
              </a:rPr>
              <a:t>La valutazione è personalizzata:</a:t>
            </a:r>
            <a:endParaRPr sz="1700">
              <a:solidFill>
                <a:schemeClr val="dk1"/>
              </a:solidFill>
            </a:endParaRPr>
          </a:p>
          <a:p>
            <a:pPr indent="-3365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700"/>
              <a:buChar char="●"/>
            </a:pPr>
            <a:r>
              <a:rPr lang="it" sz="1700">
                <a:solidFill>
                  <a:schemeClr val="dk1"/>
                </a:solidFill>
              </a:rPr>
              <a:t>lo studente viene valutato rispetto ai propri progressi</a:t>
            </a:r>
            <a:endParaRPr sz="1700">
              <a:solidFill>
                <a:schemeClr val="dk1"/>
              </a:solidFill>
            </a:endParaRPr>
          </a:p>
          <a:p>
            <a:pPr indent="-3365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Char char="●"/>
            </a:pPr>
            <a:r>
              <a:rPr lang="it" sz="1700">
                <a:solidFill>
                  <a:schemeClr val="dk1"/>
                </a:solidFill>
              </a:rPr>
              <a:t>non rispetto alla media della classe</a:t>
            </a:r>
            <a:endParaRPr sz="17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" sz="1700">
                <a:solidFill>
                  <a:schemeClr val="dk1"/>
                </a:solidFill>
              </a:rPr>
              <a:t>Un voto alto significa:</a:t>
            </a:r>
            <a:br>
              <a:rPr lang="it" sz="1700">
                <a:solidFill>
                  <a:schemeClr val="dk1"/>
                </a:solidFill>
              </a:rPr>
            </a:br>
            <a:r>
              <a:rPr lang="it" sz="1700">
                <a:solidFill>
                  <a:schemeClr val="dk1"/>
                </a:solidFill>
              </a:rPr>
              <a:t> ➡ miglioramento personale</a:t>
            </a:r>
            <a:br>
              <a:rPr lang="it" sz="1700">
                <a:solidFill>
                  <a:schemeClr val="dk1"/>
                </a:solidFill>
              </a:rPr>
            </a:br>
            <a:r>
              <a:rPr lang="it" sz="1700">
                <a:solidFill>
                  <a:schemeClr val="dk1"/>
                </a:solidFill>
              </a:rPr>
              <a:t> ➡ impegno e crescita</a:t>
            </a:r>
            <a:endParaRPr sz="17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" sz="1700">
                <a:solidFill>
                  <a:schemeClr val="dk1"/>
                </a:solidFill>
              </a:rPr>
              <a:t>Il “fallimento” è visto come:</a:t>
            </a:r>
            <a:br>
              <a:rPr lang="it" sz="1700">
                <a:solidFill>
                  <a:schemeClr val="dk1"/>
                </a:solidFill>
              </a:rPr>
            </a:br>
            <a:r>
              <a:rPr lang="it" sz="1700">
                <a:solidFill>
                  <a:schemeClr val="dk1"/>
                </a:solidFill>
              </a:rPr>
              <a:t> non aver espresso il proprio potenziale, non come confronto statistico.</a:t>
            </a:r>
            <a:endParaRPr sz="17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111" name="Google Shape;111;p20"/>
          <p:cNvSpPr txBox="1"/>
          <p:nvPr/>
        </p:nvSpPr>
        <p:spPr>
          <a:xfrm>
            <a:off x="1513650" y="543750"/>
            <a:ext cx="62604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800"/>
              </a:spcBef>
              <a:spcAft>
                <a:spcPts val="400"/>
              </a:spcAft>
              <a:buNone/>
            </a:pPr>
            <a:r>
              <a:rPr b="1" lang="it" sz="2400">
                <a:solidFill>
                  <a:schemeClr val="dk1"/>
                </a:solidFill>
              </a:rPr>
              <a:t>Valutazione e successo scolastico</a:t>
            </a:r>
            <a:endParaRPr b="1" sz="2400">
              <a:solidFill>
                <a:schemeClr val="dk2"/>
              </a:solidFill>
            </a:endParaRPr>
          </a:p>
        </p:txBody>
      </p:sp>
      <p:pic>
        <p:nvPicPr>
          <p:cNvPr id="112" name="Google Shape;112;p20" title="voto.jfif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35225" y="2188750"/>
            <a:ext cx="2781300" cy="1647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1"/>
          <p:cNvSpPr txBox="1"/>
          <p:nvPr/>
        </p:nvSpPr>
        <p:spPr>
          <a:xfrm>
            <a:off x="367400" y="2748125"/>
            <a:ext cx="8567700" cy="220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700">
                <a:solidFill>
                  <a:schemeClr val="dk1"/>
                </a:solidFill>
              </a:rPr>
              <a:t>Non esistono classi fisse come nel nostro sistema scolastico, ma ogni classe è formata dagli studenti che nel loro piano di studi hanno scelto la stessa materia.</a:t>
            </a:r>
            <a:endParaRPr sz="17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700">
                <a:solidFill>
                  <a:schemeClr val="dk1"/>
                </a:solidFill>
              </a:rPr>
              <a:t>Ogni anno scolastico prevede 5 periodi e per ogni periodo lo studente può scegliere 6 corsi diversi.</a:t>
            </a:r>
            <a:endParaRPr sz="17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700">
                <a:solidFill>
                  <a:schemeClr val="dk1"/>
                </a:solidFill>
              </a:rPr>
              <a:t>Gli esami finali sono uguali in tutta la nazione con il conseguimento di crediti (ogni corso vale 2 crediti)</a:t>
            </a:r>
            <a:endParaRPr sz="1700">
              <a:solidFill>
                <a:schemeClr val="dk1"/>
              </a:solidFill>
            </a:endParaRPr>
          </a:p>
        </p:txBody>
      </p:sp>
      <p:pic>
        <p:nvPicPr>
          <p:cNvPr id="118" name="Google Shape;118;p21" title="IMG_8688.jpg"/>
          <p:cNvPicPr preferRelativeResize="0"/>
          <p:nvPr/>
        </p:nvPicPr>
        <p:blipFill rotWithShape="1">
          <a:blip r:embed="rId3">
            <a:alphaModFix/>
          </a:blip>
          <a:srcRect b="4030" l="-6840" r="6840" t="-4030"/>
          <a:stretch/>
        </p:blipFill>
        <p:spPr>
          <a:xfrm>
            <a:off x="367400" y="100475"/>
            <a:ext cx="4393999" cy="24712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21" title="IMG_8696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31225" y="200925"/>
            <a:ext cx="3698028" cy="23708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